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67" r:id="rId2"/>
    <p:sldId id="271" r:id="rId3"/>
    <p:sldId id="280" r:id="rId4"/>
    <p:sldId id="284" r:id="rId5"/>
    <p:sldId id="277" r:id="rId6"/>
    <p:sldId id="278" r:id="rId7"/>
    <p:sldId id="261" r:id="rId8"/>
    <p:sldId id="279" r:id="rId9"/>
    <p:sldId id="262" r:id="rId10"/>
    <p:sldId id="283" r:id="rId11"/>
    <p:sldId id="282" r:id="rId12"/>
    <p:sldId id="264" r:id="rId13"/>
    <p:sldId id="265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A2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/>
    <p:restoredTop sz="87130"/>
  </p:normalViewPr>
  <p:slideViewPr>
    <p:cSldViewPr snapToGrid="0" snapToObjects="1">
      <p:cViewPr>
        <p:scale>
          <a:sx n="100" d="100"/>
          <a:sy n="100" d="100"/>
        </p:scale>
        <p:origin x="25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9287D-465D-E14A-A86C-6A17143ECD41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EE164-4050-E34C-AC2E-C340F50D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3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Hey</a:t>
            </a:r>
            <a:r>
              <a:rPr lang="en-US" baseline="0" dirty="0" smtClean="0"/>
              <a:t> everyone</a:t>
            </a:r>
            <a:r>
              <a:rPr lang="en-US" dirty="0" smtClean="0"/>
              <a:t>, My name is Andrew Hsieh</a:t>
            </a:r>
            <a:r>
              <a:rPr lang="en-US" baseline="0" dirty="0" smtClean="0"/>
              <a:t> and I’m a Co-Founder of Feasible. </a:t>
            </a:r>
            <a:r>
              <a:rPr lang="en-US" baseline="0" dirty="0" smtClean="0"/>
              <a:t>At Feasible, We're using sound to change the </a:t>
            </a:r>
            <a:r>
              <a:rPr lang="en-US" baseline="0" dirty="0" smtClean="0"/>
              <a:t>way we </a:t>
            </a:r>
            <a:r>
              <a:rPr lang="en-US" baseline="0" dirty="0" smtClean="0"/>
              <a:t>see batteries.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Show of hands: </a:t>
            </a:r>
            <a:r>
              <a:rPr lang="en-US" baseline="0" dirty="0" smtClean="0"/>
              <a:t>Who's </a:t>
            </a:r>
            <a:r>
              <a:rPr lang="en-US" baseline="0" dirty="0" smtClean="0"/>
              <a:t>been on an airplane in the last month or </a:t>
            </a:r>
            <a:r>
              <a:rPr lang="en-US" baseline="0" dirty="0" smtClean="0"/>
              <a:t>so?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Okay so keep those hands up if </a:t>
            </a:r>
            <a:r>
              <a:rPr lang="en-US" baseline="0" dirty="0" smtClean="0"/>
              <a:t>you’ve heard one of the </a:t>
            </a:r>
            <a:r>
              <a:rPr lang="en-US" baseline="0" dirty="0" smtClean="0"/>
              <a:t>many announcements about the FAA ban on the Samsung Galaxy Note 7?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EE164-4050-E34C-AC2E-C340F50D01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4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We’ve tested this extensively on commercial batteries of all types and it works on every single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[CLICK]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EE164-4050-E34C-AC2E-C340F50D01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6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What’s more, This is a fast, non-destructive measurement that is readily scalable, which means we can test batteries in real time and in high throughput.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(pause)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the </a:t>
            </a:r>
            <a:r>
              <a:rPr lang="en-US" baseline="0" dirty="0" smtClean="0"/>
              <a:t>trend towards electrification, 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 hardware and analytics will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the picks and shovels for the rapidly growing battery industry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EE164-4050-E34C-AC2E-C340F50D01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14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the roughly 2 years since our technology was invented at Princeton,</a:t>
            </a:r>
            <a:r>
              <a:rPr lang="en-US" baseline="0" dirty="0" smtClean="0"/>
              <a:t> there’s been a lot of interest in the unique insights that our tools can provide.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We’re received financial support from several government agencies, and we’re in active talks with strategic partners to develop our hardware and analytics towards the quality control market.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EE164-4050-E34C-AC2E-C340F50D01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31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At Feasible, our mission is to empower the growing battery industry with the tools to build better,</a:t>
            </a:r>
            <a:r>
              <a:rPr lang="en-US" baseline="0" smtClean="0"/>
              <a:t> safer</a:t>
            </a:r>
            <a:r>
              <a:rPr lang="en-US" smtClean="0"/>
              <a:t> </a:t>
            </a:r>
            <a:r>
              <a:rPr lang="en-US" baseline="0" smtClean="0"/>
              <a:t>batteries. This will not be an easy task, but we have an excellent team that is well equipped to meet the challenges that lay ahead.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EE164-4050-E34C-AC2E-C340F50D01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76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If you’re interested in learning more about ultrasound for batteries, we’d love to talk to you at the reception.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Thanks!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EE164-4050-E34C-AC2E-C340F50D01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13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Estimates </a:t>
            </a:r>
            <a:r>
              <a:rPr lang="en-US" baseline="0" dirty="0" smtClean="0"/>
              <a:t>for how much </a:t>
            </a:r>
            <a:r>
              <a:rPr lang="en-US" baseline="0" dirty="0" smtClean="0"/>
              <a:t>this recall cost </a:t>
            </a:r>
            <a:r>
              <a:rPr lang="en-US" baseline="0" dirty="0" smtClean="0"/>
              <a:t>Samsung </a:t>
            </a:r>
            <a:r>
              <a:rPr lang="en-US" baseline="0" dirty="0" smtClean="0"/>
              <a:t>sit </a:t>
            </a:r>
            <a:r>
              <a:rPr lang="en-US" baseline="0" dirty="0" smtClean="0"/>
              <a:t>in the Billions of Dollars. And the </a:t>
            </a:r>
            <a:r>
              <a:rPr lang="en-US" b="1" baseline="0" dirty="0" smtClean="0"/>
              <a:t>culprit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r>
              <a:rPr lang="en-US" baseline="0" dirty="0" smtClean="0"/>
              <a:t>seems to be undetected defects in the batteries.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(pause) </a:t>
            </a:r>
            <a:r>
              <a:rPr lang="en-US" baseline="0" dirty="0" smtClean="0"/>
              <a:t>So you have a </a:t>
            </a:r>
            <a:r>
              <a:rPr lang="en-US" baseline="0" dirty="0" smtClean="0"/>
              <a:t>failure in </a:t>
            </a:r>
            <a:r>
              <a:rPr lang="en-US" baseline="0" dirty="0" smtClean="0"/>
              <a:t>quality </a:t>
            </a:r>
            <a:r>
              <a:rPr lang="en-US" baseline="0" dirty="0" smtClean="0"/>
              <a:t>control, </a:t>
            </a:r>
            <a:r>
              <a:rPr lang="en-US" baseline="0" dirty="0" smtClean="0"/>
              <a:t>which led to over </a:t>
            </a:r>
            <a:r>
              <a:rPr lang="en-US" baseline="0" dirty="0" smtClean="0"/>
              <a:t>a billion dollars in pain for Samsung.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broad strokes, this happened because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EE164-4050-E34C-AC2E-C340F50D01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40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Battery Industry today is a lot like healthcare in the </a:t>
            </a:r>
            <a:r>
              <a:rPr lang="en-US" baseline="0" dirty="0" smtClean="0"/>
              <a:t>1800s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EE164-4050-E34C-AC2E-C340F50D01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05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Back </a:t>
            </a:r>
            <a:r>
              <a:rPr lang="en-US" baseline="0" dirty="0" smtClean="0"/>
              <a:t>then, doctors could only diagnose someone using surface deep </a:t>
            </a:r>
            <a:r>
              <a:rPr lang="en-US" baseline="0" dirty="0" smtClean="0"/>
              <a:t>tools like blood pressure or heart rate, which give practically zero insight into the inner workings of the human body.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(pause)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</a:t>
            </a:r>
            <a:r>
              <a:rPr lang="en-US" baseline="0" dirty="0" smtClean="0"/>
              <a:t>life expectancy was pretty poor back then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EE164-4050-E34C-AC2E-C340F50D01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5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Similarly, in the battery industry today, at scale diagnostics are limited to surface deep methods like voltage and current measurements, which also don’t give </a:t>
            </a:r>
            <a:r>
              <a:rPr lang="en-US" baseline="0" dirty="0" smtClean="0"/>
              <a:t>good </a:t>
            </a:r>
            <a:r>
              <a:rPr lang="en-US" baseline="0" dirty="0" smtClean="0"/>
              <a:t>information on what’s happening inside a </a:t>
            </a:r>
            <a:r>
              <a:rPr lang="en-US" baseline="0" dirty="0" smtClean="0"/>
              <a:t>battery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(pause)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</a:t>
            </a:r>
            <a:r>
              <a:rPr lang="en-US" baseline="0" dirty="0" smtClean="0"/>
              <a:t>why you </a:t>
            </a:r>
            <a:r>
              <a:rPr lang="en-US" baseline="0" dirty="0" smtClean="0"/>
              <a:t>get things like </a:t>
            </a:r>
            <a:r>
              <a:rPr lang="en-US" baseline="0" dirty="0" smtClean="0"/>
              <a:t>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EE164-4050-E34C-AC2E-C340F50D01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19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range anxiety [CLICK] </a:t>
            </a:r>
            <a:r>
              <a:rPr lang="en-US" baseline="0" dirty="0" smtClean="0"/>
              <a:t>and exploding devices. </a:t>
            </a:r>
            <a:r>
              <a:rPr lang="en-US" baseline="0" dirty="0" smtClean="0"/>
              <a:t>So there's a huge need for better at-scale diagnostics in batteries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EE164-4050-E34C-AC2E-C340F50D01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09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advent of medical imaging </a:t>
            </a:r>
            <a:r>
              <a:rPr lang="en-US" baseline="0" dirty="0" smtClean="0"/>
              <a:t>revolutionized diagnostics and quality </a:t>
            </a:r>
            <a:r>
              <a:rPr lang="en-US" baseline="0" dirty="0" smtClean="0"/>
              <a:t>of care in medicine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But, this shift hasn’t </a:t>
            </a:r>
            <a:r>
              <a:rPr lang="en-US" baseline="0" dirty="0" smtClean="0"/>
              <a:t>happened </a:t>
            </a:r>
            <a:r>
              <a:rPr lang="en-US" baseline="0" dirty="0" smtClean="0"/>
              <a:t>yet in batteries, </a:t>
            </a:r>
            <a:r>
              <a:rPr lang="en-US" baseline="0" dirty="0" smtClean="0"/>
              <a:t>and that’s where Feasible comes in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EE164-4050-E34C-AC2E-C340F50D01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44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the same way that medical ultrasound is a non-invasive </a:t>
            </a:r>
            <a:r>
              <a:rPr lang="en-US" baseline="0" dirty="0" smtClean="0"/>
              <a:t>tool see </a:t>
            </a:r>
            <a:r>
              <a:rPr lang="en-US" baseline="0" dirty="0" smtClean="0"/>
              <a:t>inside the human </a:t>
            </a:r>
            <a:r>
              <a:rPr lang="en-US" baseline="0" dirty="0" smtClean="0"/>
              <a:t>body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[CLICK]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At Feasible, we use ultrasound to see inside batteries </a:t>
            </a:r>
            <a:r>
              <a:rPr lang="en-US" baseline="0" dirty="0" smtClean="0"/>
              <a:t>to unlock </a:t>
            </a:r>
            <a:r>
              <a:rPr lang="en-US" baseline="0" dirty="0" smtClean="0"/>
              <a:t>new physical </a:t>
            </a:r>
            <a:r>
              <a:rPr lang="en-US" baseline="0" dirty="0" smtClean="0"/>
              <a:t>insights about them.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EE164-4050-E34C-AC2E-C340F50D01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07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basic measurement is simple. </a:t>
            </a:r>
          </a:p>
          <a:p>
            <a:r>
              <a:rPr lang="en-US" baseline="0" dirty="0" smtClean="0"/>
              <a:t>[CLICK] You send a pulse of sound into a battery, and</a:t>
            </a:r>
          </a:p>
          <a:p>
            <a:r>
              <a:rPr lang="en-US" baseline="0" dirty="0" smtClean="0"/>
              <a:t>[CLICK] listen to the sound bounce around.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 and </a:t>
            </a:r>
            <a:r>
              <a:rPr lang="en-US" baseline="0" dirty="0" smtClean="0"/>
              <a:t>based on that echoing behavior plus </a:t>
            </a:r>
            <a:r>
              <a:rPr lang="en-US" baseline="0" dirty="0" smtClean="0"/>
              <a:t>some knowhow and analytics, you can learn a lot about </a:t>
            </a:r>
            <a:r>
              <a:rPr lang="en-US" baseline="0" dirty="0" smtClean="0"/>
              <a:t>a </a:t>
            </a:r>
            <a:r>
              <a:rPr lang="en-US" baseline="0" dirty="0" smtClean="0"/>
              <a:t>battery’s internal condition.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EE164-4050-E34C-AC2E-C340F50D01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6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966C-A322-D54D-9C71-D4C1E096AEF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C821-FFF0-0A40-BD70-FCBE1E78D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96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966C-A322-D54D-9C71-D4C1E096AEF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C821-FFF0-0A40-BD70-FCBE1E78D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6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966C-A322-D54D-9C71-D4C1E096AEF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C821-FFF0-0A40-BD70-FCBE1E78D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7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966C-A322-D54D-9C71-D4C1E096AEF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C821-FFF0-0A40-BD70-FCBE1E78D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966C-A322-D54D-9C71-D4C1E096AEF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C821-FFF0-0A40-BD70-FCBE1E78D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81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966C-A322-D54D-9C71-D4C1E096AEF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C821-FFF0-0A40-BD70-FCBE1E78D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1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966C-A322-D54D-9C71-D4C1E096AEF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C821-FFF0-0A40-BD70-FCBE1E78D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5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966C-A322-D54D-9C71-D4C1E096AEF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C821-FFF0-0A40-BD70-FCBE1E78D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3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966C-A322-D54D-9C71-D4C1E096AEF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C821-FFF0-0A40-BD70-FCBE1E78D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966C-A322-D54D-9C71-D4C1E096AEF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C821-FFF0-0A40-BD70-FCBE1E78D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966C-A322-D54D-9C71-D4C1E096AEF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C821-FFF0-0A40-BD70-FCBE1E78D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D966C-A322-D54D-9C71-D4C1E096AEF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9C821-FFF0-0A40-BD70-FCBE1E78D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5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jpe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20187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Rockwell" charset="0"/>
                <a:ea typeface="Rockwell" charset="0"/>
                <a:cs typeface="Rockwell" charset="0"/>
              </a:rPr>
              <a:t>See Batteries Differently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2540000"/>
            <a:ext cx="6245352" cy="17647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469892"/>
            <a:ext cx="9144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endParaRPr lang="en-US" sz="3600" dirty="0" smtClean="0">
              <a:latin typeface="Rockwell" charset="0"/>
              <a:ea typeface="Rockwell" charset="0"/>
              <a:cs typeface="Rockwell" charset="0"/>
            </a:endParaRPr>
          </a:p>
          <a:p>
            <a:pPr algn="ctr"/>
            <a:endParaRPr lang="en-US" sz="3600" dirty="0" smtClean="0">
              <a:latin typeface="Rockwell" charset="0"/>
              <a:ea typeface="Rockwell" charset="0"/>
              <a:cs typeface="Rockwell" charset="0"/>
            </a:endParaRPr>
          </a:p>
          <a:p>
            <a:pPr algn="ctr"/>
            <a:endParaRPr lang="en-US" sz="3600" dirty="0">
              <a:latin typeface="Rockwell" charset="0"/>
              <a:ea typeface="Rockwell" charset="0"/>
              <a:cs typeface="Rockwell" charset="0"/>
            </a:endParaRPr>
          </a:p>
          <a:p>
            <a:pPr algn="ctr"/>
            <a:r>
              <a:rPr lang="en-US" sz="2000" dirty="0" smtClean="0">
                <a:latin typeface="Rockwell" charset="0"/>
                <a:ea typeface="Rockwell" charset="0"/>
                <a:cs typeface="Rockwell" charset="0"/>
              </a:rPr>
              <a:t>Andrew Hsieh</a:t>
            </a:r>
          </a:p>
          <a:p>
            <a:pPr algn="ctr"/>
            <a:r>
              <a:rPr lang="en-US" sz="2000" dirty="0" err="1" smtClean="0">
                <a:latin typeface="Rockwell" charset="0"/>
                <a:ea typeface="Rockwell" charset="0"/>
                <a:cs typeface="Rockwell" charset="0"/>
              </a:rPr>
              <a:t>andrew@feasible.io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28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400029" y="2215724"/>
            <a:ext cx="2557599" cy="243408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5400" b="1" dirty="0">
                <a:solidFill>
                  <a:srgbClr val="0432FF"/>
                </a:solidFill>
              </a:rPr>
              <a:t>Works on any</a:t>
            </a:r>
            <a:r>
              <a:rPr lang="en-US" sz="5400" b="1" dirty="0">
                <a:solidFill>
                  <a:srgbClr val="0070C0"/>
                </a:solidFill>
              </a:rPr>
              <a:t> </a:t>
            </a:r>
            <a:r>
              <a:rPr lang="en-US" sz="5400" b="1" dirty="0" smtClean="0">
                <a:solidFill>
                  <a:srgbClr val="0432FF"/>
                </a:solidFill>
              </a:rPr>
              <a:t>battery</a:t>
            </a:r>
            <a:endParaRPr lang="en-US" sz="5400" b="1" dirty="0" smtClean="0">
              <a:solidFill>
                <a:srgbClr val="0432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3774138"/>
            <a:ext cx="2984500" cy="2857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93" y="421501"/>
            <a:ext cx="2971800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00" y="428791"/>
            <a:ext cx="2743200" cy="3086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29" y="3773018"/>
            <a:ext cx="290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7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96582" y="2215724"/>
            <a:ext cx="4865430" cy="243408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5400" b="1" dirty="0" smtClean="0">
                <a:solidFill>
                  <a:srgbClr val="0432FF"/>
                </a:solidFill>
              </a:rPr>
              <a:t>Fast</a:t>
            </a:r>
          </a:p>
          <a:p>
            <a:pPr algn="ctr"/>
            <a:r>
              <a:rPr lang="en-US" sz="5400" b="1" dirty="0" smtClean="0">
                <a:solidFill>
                  <a:srgbClr val="0432FF"/>
                </a:solidFill>
              </a:rPr>
              <a:t>Non-damaging</a:t>
            </a:r>
          </a:p>
          <a:p>
            <a:pPr algn="ctr"/>
            <a:r>
              <a:rPr lang="en-US" sz="5400" b="1" dirty="0" smtClean="0">
                <a:solidFill>
                  <a:srgbClr val="0432FF"/>
                </a:solidFill>
              </a:rPr>
              <a:t>Scalable</a:t>
            </a:r>
            <a:endParaRPr lang="en-US" sz="5400" b="1" dirty="0" smtClean="0">
              <a:solidFill>
                <a:srgbClr val="0432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3774138"/>
            <a:ext cx="2984500" cy="285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93" y="421501"/>
            <a:ext cx="2971800" cy="274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00" y="428791"/>
            <a:ext cx="2743200" cy="3086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29" y="3773018"/>
            <a:ext cx="290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1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710" y="3099223"/>
            <a:ext cx="1106082" cy="1106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312" y="3082354"/>
            <a:ext cx="2673327" cy="597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9174" y="899252"/>
            <a:ext cx="854091" cy="1081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312" y="3757197"/>
            <a:ext cx="2803790" cy="4999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61558" y="5111434"/>
            <a:ext cx="412205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/>
              <a:t>Active talks with: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 smtClean="0"/>
              <a:t>2 Battery Manufacturers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 smtClean="0"/>
              <a:t>3 Battery Integrators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58600" y="217414"/>
            <a:ext cx="2014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432FF"/>
                </a:solidFill>
              </a:rPr>
              <a:t>Academia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8601" y="2392587"/>
            <a:ext cx="2286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432FF"/>
                </a:solidFill>
              </a:rPr>
              <a:t>Government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458603" y="5156462"/>
            <a:ext cx="4325012" cy="1305683"/>
          </a:xfrm>
          <a:prstGeom prst="round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Shape 2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1970" y="907996"/>
            <a:ext cx="1116325" cy="11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ounded Rectangle 23"/>
          <p:cNvSpPr/>
          <p:nvPr/>
        </p:nvSpPr>
        <p:spPr>
          <a:xfrm>
            <a:off x="2458601" y="796092"/>
            <a:ext cx="3130658" cy="1343750"/>
          </a:xfrm>
          <a:prstGeom prst="round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458601" y="2977128"/>
            <a:ext cx="5134190" cy="1342048"/>
          </a:xfrm>
          <a:prstGeom prst="round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458601" y="4571687"/>
            <a:ext cx="1797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432FF"/>
                </a:solidFill>
              </a:rPr>
              <a:t>Industry</a:t>
            </a:r>
            <a:endParaRPr lang="en-US" sz="3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31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JV-headsho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485" y="2252312"/>
            <a:ext cx="1662571" cy="1997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Headshot5sqsm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00" y="2247900"/>
            <a:ext cx="1674959" cy="1994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Bis-headshot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2982" y="2255921"/>
            <a:ext cx="1674046" cy="1994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8954" y="2255921"/>
            <a:ext cx="1669341" cy="19940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011" y="4249975"/>
            <a:ext cx="2126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Andrew</a:t>
            </a:r>
            <a:br>
              <a:rPr lang="en-US" sz="2400" b="1" dirty="0" smtClean="0"/>
            </a:br>
            <a:r>
              <a:rPr lang="en-US" sz="2400" b="1" dirty="0" smtClean="0"/>
              <a:t>Hsieh</a:t>
            </a:r>
            <a:endParaRPr lang="en-US" sz="2400" b="1" dirty="0" smtClean="0"/>
          </a:p>
          <a:p>
            <a:r>
              <a:rPr lang="en-US" dirty="0" smtClean="0"/>
              <a:t>PhD</a:t>
            </a:r>
            <a:endParaRPr lang="en-US" dirty="0"/>
          </a:p>
          <a:p>
            <a:r>
              <a:rPr lang="en-US" sz="1400" dirty="0" smtClean="0"/>
              <a:t>Batteries/Materials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25733" y="4249974"/>
            <a:ext cx="2131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Barry</a:t>
            </a:r>
            <a:br>
              <a:rPr lang="en-US" sz="2400" b="1" dirty="0" smtClean="0"/>
            </a:br>
            <a:r>
              <a:rPr lang="en-US" sz="2400" b="1" dirty="0" smtClean="0"/>
              <a:t>Van </a:t>
            </a:r>
            <a:r>
              <a:rPr lang="en-US" sz="2400" b="1" dirty="0" err="1" smtClean="0"/>
              <a:t>Tassell</a:t>
            </a:r>
            <a:endParaRPr lang="en-US" sz="2400" b="1" dirty="0" smtClean="0"/>
          </a:p>
          <a:p>
            <a:r>
              <a:rPr lang="en-US" dirty="0" smtClean="0"/>
              <a:t>PhD</a:t>
            </a:r>
            <a:endParaRPr lang="en-US" dirty="0"/>
          </a:p>
          <a:p>
            <a:r>
              <a:rPr lang="en-US" sz="1400" dirty="0" smtClean="0"/>
              <a:t>Software/Analytics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678803" y="4260365"/>
            <a:ext cx="22688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Shaurjo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Biswas</a:t>
            </a:r>
            <a:endParaRPr lang="en-US" sz="2400" b="1" dirty="0" smtClean="0"/>
          </a:p>
          <a:p>
            <a:r>
              <a:rPr lang="en-US" dirty="0" smtClean="0"/>
              <a:t>PhD</a:t>
            </a:r>
            <a:endParaRPr lang="en-US" dirty="0"/>
          </a:p>
          <a:p>
            <a:r>
              <a:rPr lang="en-US" sz="1400" dirty="0" smtClean="0"/>
              <a:t>Hardware/Sys Design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568954" y="4278778"/>
            <a:ext cx="2120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Daniel</a:t>
            </a:r>
            <a:br>
              <a:rPr lang="en-US" sz="2400" b="1" dirty="0" smtClean="0"/>
            </a:br>
            <a:r>
              <a:rPr lang="en-US" sz="2400" b="1" dirty="0" err="1" smtClean="0"/>
              <a:t>Steingart</a:t>
            </a:r>
            <a:endParaRPr lang="en-US" sz="2400" b="1" dirty="0" smtClean="0"/>
          </a:p>
          <a:p>
            <a:r>
              <a:rPr lang="en-US" dirty="0" smtClean="0"/>
              <a:t>PhD</a:t>
            </a:r>
            <a:endParaRPr lang="en-US" dirty="0"/>
          </a:p>
          <a:p>
            <a:r>
              <a:rPr lang="en-US" sz="1400" dirty="0" smtClean="0"/>
              <a:t>Batteries/Software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308080" y="4284654"/>
            <a:ext cx="18924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Anne</a:t>
            </a:r>
            <a:br>
              <a:rPr lang="en-US" sz="2400" b="1" dirty="0" smtClean="0"/>
            </a:br>
            <a:r>
              <a:rPr lang="en-US" sz="2400" b="1" dirty="0" smtClean="0"/>
              <a:t>Wilkinson</a:t>
            </a:r>
            <a:endParaRPr lang="en-US" sz="2400" b="1" dirty="0" smtClean="0"/>
          </a:p>
          <a:p>
            <a:r>
              <a:rPr lang="en-US" dirty="0" smtClean="0"/>
              <a:t>BS</a:t>
            </a:r>
            <a:endParaRPr lang="en-US" dirty="0"/>
          </a:p>
          <a:p>
            <a:r>
              <a:rPr lang="en-US" sz="1400" dirty="0"/>
              <a:t>Software/Analytics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0221" y="2255921"/>
            <a:ext cx="1663030" cy="19999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10" y="386420"/>
            <a:ext cx="5733590" cy="16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0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469892"/>
            <a:ext cx="9144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Rockwell" charset="0"/>
                <a:ea typeface="Rockwell" charset="0"/>
                <a:cs typeface="Rockwell" charset="0"/>
              </a:rPr>
              <a:t>Thanks!</a:t>
            </a:r>
          </a:p>
          <a:p>
            <a:pPr algn="ctr"/>
            <a:endParaRPr lang="en-US" sz="3600" dirty="0" smtClean="0">
              <a:latin typeface="Rockwell" charset="0"/>
              <a:ea typeface="Rockwell" charset="0"/>
              <a:cs typeface="Rockwell" charset="0"/>
            </a:endParaRPr>
          </a:p>
          <a:p>
            <a:pPr algn="ctr"/>
            <a:endParaRPr lang="en-US" sz="3600" dirty="0">
              <a:latin typeface="Rockwell" charset="0"/>
              <a:ea typeface="Rockwell" charset="0"/>
              <a:cs typeface="Rockwell" charset="0"/>
            </a:endParaRPr>
          </a:p>
          <a:p>
            <a:pPr algn="ctr"/>
            <a:r>
              <a:rPr lang="en-US" sz="2000" dirty="0" smtClean="0">
                <a:latin typeface="Rockwell" charset="0"/>
                <a:ea typeface="Rockwell" charset="0"/>
                <a:cs typeface="Rockwell" charset="0"/>
              </a:rPr>
              <a:t>Andrew Hsieh</a:t>
            </a:r>
          </a:p>
          <a:p>
            <a:pPr algn="ctr"/>
            <a:r>
              <a:rPr lang="en-US" sz="2000" dirty="0" err="1" smtClean="0">
                <a:latin typeface="Rockwell" charset="0"/>
                <a:ea typeface="Rockwell" charset="0"/>
                <a:cs typeface="Rockwell" charset="0"/>
              </a:rPr>
              <a:t>andrew@feasible.io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2540000"/>
            <a:ext cx="6245352" cy="17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2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6260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44970" y="-29980"/>
            <a:ext cx="9293902" cy="165601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" y="0"/>
            <a:ext cx="9143997" cy="11468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endParaRPr lang="en-US" sz="46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980"/>
            <a:ext cx="9144000" cy="51464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107330"/>
            <a:ext cx="91439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rgbClr val="FF0000"/>
                </a:solidFill>
              </a:rPr>
              <a:t>&gt; $1,000,000,000 error</a:t>
            </a:r>
            <a:endParaRPr lang="en-US" sz="7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5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3997" cy="685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5000" dirty="0" smtClean="0"/>
              <a:t>Battery Industry Today</a:t>
            </a:r>
          </a:p>
          <a:p>
            <a:pPr algn="ctr"/>
            <a:r>
              <a:rPr lang="en-US" sz="5000" dirty="0" smtClean="0"/>
              <a:t>≈</a:t>
            </a:r>
            <a:br>
              <a:rPr lang="en-US" sz="5000" dirty="0" smtClean="0"/>
            </a:br>
            <a:r>
              <a:rPr lang="en-US" sz="5000" dirty="0" smtClean="0"/>
              <a:t>Healthcare in </a:t>
            </a:r>
            <a:r>
              <a:rPr lang="en-US" sz="5000" dirty="0"/>
              <a:t>1800s</a:t>
            </a:r>
          </a:p>
        </p:txBody>
      </p:sp>
    </p:spTree>
    <p:extLst>
      <p:ext uri="{BB962C8B-B14F-4D97-AF65-F5344CB8AC3E}">
        <p14:creationId xmlns:p14="http://schemas.microsoft.com/office/powerpoint/2010/main" val="113191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865108"/>
            <a:ext cx="9143997" cy="11468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4600" smtClean="0"/>
              <a:t>Healthcare </a:t>
            </a:r>
            <a:r>
              <a:rPr lang="en-US" sz="4600" dirty="0"/>
              <a:t>in 1800s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592" y="763708"/>
            <a:ext cx="3133807" cy="42256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702" y="763707"/>
            <a:ext cx="5701362" cy="42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0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674103"/>
            <a:ext cx="9143997" cy="11468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4600" smtClean="0"/>
              <a:t>Battery Industry Today</a:t>
            </a:r>
            <a:endParaRPr lang="en-US" sz="4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802" y="1252220"/>
            <a:ext cx="4760937" cy="35743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498" y="1263072"/>
            <a:ext cx="3552669" cy="355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2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8176" y="1900429"/>
            <a:ext cx="2535824" cy="2925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4506" y="1892737"/>
            <a:ext cx="2123670" cy="2932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03" y="1892737"/>
            <a:ext cx="4399896" cy="29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0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700" y="757037"/>
            <a:ext cx="4254500" cy="42729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00" y="757037"/>
            <a:ext cx="4673600" cy="426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2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50" y="433029"/>
            <a:ext cx="3321943" cy="25280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2837" y="433029"/>
            <a:ext cx="3380466" cy="25260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51" y="3707608"/>
            <a:ext cx="3062695" cy="289536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3477093" y="5495645"/>
            <a:ext cx="1911139" cy="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7094" y="4496330"/>
            <a:ext cx="1977261" cy="55872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324732" y="6426212"/>
            <a:ext cx="3805464" cy="43178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i="1" smtClean="0"/>
              <a:t>Discharging </a:t>
            </a:r>
            <a:r>
              <a:rPr lang="en-US" sz="2400" i="1" dirty="0" smtClean="0"/>
              <a:t>AA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932" y="3984599"/>
            <a:ext cx="3422171" cy="24416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477093" y="1751135"/>
            <a:ext cx="1911139" cy="0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25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89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68" b="5449"/>
          <a:stretch/>
        </p:blipFill>
        <p:spPr>
          <a:xfrm>
            <a:off x="90405" y="2924929"/>
            <a:ext cx="3133595" cy="212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90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589"/>
          <a:stretch/>
        </p:blipFill>
        <p:spPr>
          <a:xfrm>
            <a:off x="7272909" y="2856158"/>
            <a:ext cx="1453777" cy="21953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91"/>
          <p:cNvSpPr txBox="1"/>
          <p:nvPr/>
        </p:nvSpPr>
        <p:spPr>
          <a:xfrm>
            <a:off x="647280" y="2133599"/>
            <a:ext cx="2293821" cy="7118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177" indent="-393680">
              <a:buClr>
                <a:srgbClr val="0339FF"/>
              </a:buClr>
              <a:buSzPct val="100000"/>
              <a:buAutoNum type="arabicPeriod"/>
            </a:pPr>
            <a:r>
              <a:rPr lang="en-US" sz="3600" b="1" dirty="0" smtClean="0">
                <a:solidFill>
                  <a:srgbClr val="224AFC"/>
                </a:solidFill>
                <a:latin typeface="Rockwell" charset="0"/>
                <a:ea typeface="Rockwell" charset="0"/>
                <a:cs typeface="Rockwell" charset="0"/>
              </a:rPr>
              <a:t>Pulse</a:t>
            </a:r>
            <a:endParaRPr lang="en" sz="36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7" name="Shape 192"/>
          <p:cNvSpPr txBox="1"/>
          <p:nvPr/>
        </p:nvSpPr>
        <p:spPr>
          <a:xfrm>
            <a:off x="3717331" y="2133599"/>
            <a:ext cx="2321865" cy="707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177" indent="-393680">
              <a:buSzPct val="100000"/>
              <a:buAutoNum type="arabicPeriod" startAt="2"/>
            </a:pPr>
            <a:r>
              <a:rPr lang="en" sz="3600" b="1" dirty="0" smtClean="0">
                <a:solidFill>
                  <a:srgbClr val="224AFC"/>
                </a:solidFill>
                <a:latin typeface="Rockwell" charset="0"/>
                <a:ea typeface="Rockwell" charset="0"/>
                <a:cs typeface="Rockwell" charset="0"/>
              </a:rPr>
              <a:t>Listen</a:t>
            </a:r>
            <a:endParaRPr lang="en" sz="36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8" name="Shape 193"/>
          <p:cNvSpPr txBox="1"/>
          <p:nvPr/>
        </p:nvSpPr>
        <p:spPr>
          <a:xfrm>
            <a:off x="6855597" y="2141999"/>
            <a:ext cx="2288403" cy="714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177" indent="-393680">
              <a:buSzPct val="100000"/>
              <a:buAutoNum type="arabicPeriod" startAt="3"/>
            </a:pPr>
            <a:r>
              <a:rPr lang="en" sz="3600" b="1" dirty="0" smtClean="0">
                <a:solidFill>
                  <a:srgbClr val="224AFC"/>
                </a:solidFill>
                <a:latin typeface="Rockwell" charset="0"/>
                <a:ea typeface="Rockwell" charset="0"/>
                <a:cs typeface="Rockwell" charset="0"/>
              </a:rPr>
              <a:t>Learn</a:t>
            </a:r>
            <a:endParaRPr lang="en" sz="36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9" name="Shape 194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864" y="2778308"/>
            <a:ext cx="2815196" cy="227317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-7230" y="0"/>
            <a:ext cx="9151230" cy="24383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400" smtClean="0"/>
              <a:t>Ultrasound for Batteries</a:t>
            </a:r>
            <a:endParaRPr lang="en-US" sz="6400" dirty="0" smtClean="0"/>
          </a:p>
        </p:txBody>
      </p:sp>
    </p:spTree>
    <p:extLst>
      <p:ext uri="{BB962C8B-B14F-4D97-AF65-F5344CB8AC3E}">
        <p14:creationId xmlns:p14="http://schemas.microsoft.com/office/powerpoint/2010/main" val="47865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9417</TotalTime>
  <Words>627</Words>
  <Application>Microsoft Macintosh PowerPoint</Application>
  <PresentationFormat>On-screen Show (4:3)</PresentationFormat>
  <Paragraphs>99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Rockwell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G. Hsieh</dc:creator>
  <cp:lastModifiedBy>Andrew G. Hsieh</cp:lastModifiedBy>
  <cp:revision>186</cp:revision>
  <dcterms:created xsi:type="dcterms:W3CDTF">2016-09-10T16:12:13Z</dcterms:created>
  <dcterms:modified xsi:type="dcterms:W3CDTF">2016-09-28T18:10:21Z</dcterms:modified>
</cp:coreProperties>
</file>